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322" r:id="rId4"/>
    <p:sldId id="320" r:id="rId5"/>
    <p:sldId id="318" r:id="rId6"/>
    <p:sldId id="333" r:id="rId7"/>
    <p:sldId id="336" r:id="rId8"/>
    <p:sldId id="334" r:id="rId9"/>
    <p:sldId id="314" r:id="rId10"/>
    <p:sldId id="327" r:id="rId11"/>
    <p:sldId id="328" r:id="rId12"/>
    <p:sldId id="331" r:id="rId13"/>
    <p:sldId id="335" r:id="rId14"/>
    <p:sldId id="326" r:id="rId15"/>
    <p:sldId id="337" r:id="rId16"/>
    <p:sldId id="338" r:id="rId17"/>
    <p:sldId id="339" r:id="rId18"/>
    <p:sldId id="330" r:id="rId19"/>
  </p:sldIdLst>
  <p:sldSz cx="9144000" cy="6858000" type="screen4x3"/>
  <p:notesSz cx="6797675" cy="987425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F9EA6-E604-4B19-A7F8-D584D342CB56}" type="datetimeFigureOut">
              <a:rPr lang="sk-SK" smtClean="0"/>
              <a:t>11. 11. 2021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632AB-A851-4132-852A-CB4A129BE0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8241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11. 11. 2021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11. 11. 2021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korec@minv.sk" TargetMode="External"/><Relationship Id="rId2" Type="http://schemas.openxmlformats.org/officeDocument/2006/relationships/hyperlink" Target="mailto:matej.mikuska@minv.s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etodika.imrk@minv.s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72008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345907" cy="1152128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000" b="1" dirty="0">
                <a:solidFill>
                  <a:schemeClr val="tx1"/>
                </a:solidFill>
                <a:latin typeface="Arial" charset="0"/>
                <a:cs typeface="WenQuanYi Zen Hei" charset="0"/>
              </a:rPr>
              <a:t>INFO WEBINÁR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k</a:t>
            </a:r>
            <a:r>
              <a:rPr lang="sk-SK" sz="2000" b="1" dirty="0">
                <a:solidFill>
                  <a:schemeClr val="tx1"/>
                </a:solidFill>
                <a:latin typeface="Arial" charset="0"/>
                <a:cs typeface="WenQuanYi Zen Hei" charset="0"/>
              </a:rPr>
              <a:t>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výzve Rané vzdelávanie detí z MRK vo veku 0-3 roky, </a:t>
            </a:r>
            <a:r>
              <a:rPr lang="sk-SK" sz="2000" b="1" dirty="0">
                <a:solidFill>
                  <a:schemeClr val="tx1"/>
                </a:solidFill>
                <a:latin typeface="Arial" charset="0"/>
                <a:cs typeface="WenQuanYi Zen Hei" charset="0"/>
              </a:rPr>
              <a:t>OPLZ-PO5-2021-2 </a:t>
            </a:r>
          </a:p>
          <a:p>
            <a:pPr algn="l" fontAlgn="auto">
              <a:spcAft>
                <a:spcPts val="0"/>
              </a:spcAft>
              <a:defRPr/>
            </a:pPr>
            <a:endParaRPr lang="sk-SK" sz="2000" b="1" dirty="0">
              <a:solidFill>
                <a:schemeClr val="tx1"/>
              </a:solidFill>
              <a:latin typeface="Arial" charset="0"/>
              <a:cs typeface="WenQuanYi Zen Hei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sk-SK" sz="2000" b="1" dirty="0">
                <a:solidFill>
                  <a:schemeClr val="tx1"/>
                </a:solidFill>
                <a:latin typeface="Arial" charset="0"/>
                <a:cs typeface="WenQuanYi Zen Hei" charset="0"/>
              </a:rPr>
              <a:t>11.11.2021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algn="l"/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Oprávnenosť výdavkov </a:t>
            </a:r>
            <a:r>
              <a:rPr lang="sk-SK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(príloha č. 4 výzvy)</a:t>
            </a:r>
            <a:br>
              <a:rPr lang="sk-SK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</a:br>
            <a:endParaRPr lang="sk-SK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400" b="1" dirty="0"/>
              <a:t>Prijímateľovi sa uhrádza náklad na mzdu zamestnanca (asistentky RV) na základe zákona č. 663/2007 Z. z. o minimálnej mzde</a:t>
            </a:r>
            <a:r>
              <a:rPr lang="sk-SK" sz="2400" dirty="0"/>
              <a:t> v znení neskorších predpisov. Minimálna mzda pre rok 2021 je vo výške </a:t>
            </a: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</a:rPr>
              <a:t>623,00 EUR</a:t>
            </a:r>
            <a:r>
              <a:rPr lang="sk-SK" sz="2400" dirty="0"/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/>
              <a:t>Výzva definuje predpokladané zvýšenie minimálnej mzdy pre rok 2022 a 2023.</a:t>
            </a:r>
            <a:endParaRPr lang="sk-SK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400" dirty="0"/>
              <a:t>Výdavky projektu sú oprávnené najneskôr do ukončenia realizácie hlavných aktivít projektu, avšak nie neskôr ako do 30.06.2023.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400" b="1" dirty="0"/>
              <a:t>Paušálna sadzba </a:t>
            </a:r>
            <a:r>
              <a:rPr lang="sk-SK" sz="2400" dirty="0"/>
              <a:t>na ostatné výdavky projektu je stanovená maximálne do výšky </a:t>
            </a: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</a:rPr>
              <a:t>40 %</a:t>
            </a:r>
            <a:r>
              <a:rPr lang="sk-SK" sz="2400" dirty="0"/>
              <a:t> priamych nákladov na zamestnancov na pokrytie ostatných oprávnených nákladov</a:t>
            </a:r>
            <a:r>
              <a:rPr lang="sk-SK" sz="2400" dirty="0" smtClean="0"/>
              <a:t>. </a:t>
            </a:r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</a:rPr>
              <a:t>Výdavky hradené z paušálu 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</a:rPr>
              <a:t>musia mať súvis s realizáciou hlavnej aktivity projektu</a:t>
            </a:r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</a:rPr>
              <a:t>. Môže ísť napr. o hradenie výdavkov spojených s projektovým manažmentom, výdavkov na cestovné, nákup didaktických pomôcok, kníh, mentorovanie, lektorov, prenájom priestorov a iné.  </a:t>
            </a:r>
            <a:endParaRPr lang="sk-SK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0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417638"/>
          </a:xfrm>
        </p:spPr>
        <p:txBody>
          <a:bodyPr/>
          <a:lstStyle/>
          <a:p>
            <a:pPr algn="l"/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Oprávnenosť výdavkov </a:t>
            </a:r>
            <a:r>
              <a:rPr lang="sk-SK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(príloha č. 4 výzvy)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u="sng" dirty="0"/>
              <a:t>Stanovenie minimálneho počtu detí z MRK:</a:t>
            </a:r>
          </a:p>
          <a:p>
            <a:pPr marL="0" indent="0" algn="just">
              <a:buNone/>
            </a:pPr>
            <a:endParaRPr lang="sk-SK" sz="2000" b="1" u="sng" dirty="0"/>
          </a:p>
          <a:p>
            <a:pPr marL="0" indent="0" algn="just">
              <a:buNone/>
            </a:pPr>
            <a:r>
              <a:rPr lang="sk-SK" sz="2000" dirty="0"/>
              <a:t>Asistentka raného vzdelávania zamestnaná </a:t>
            </a:r>
            <a:r>
              <a:rPr lang="sk-SK" sz="2000" b="1" dirty="0"/>
              <a:t>na plný/100% </a:t>
            </a:r>
            <a:r>
              <a:rPr lang="sk-SK" sz="2000" dirty="0"/>
              <a:t>pracovný úväzok:</a:t>
            </a:r>
          </a:p>
          <a:p>
            <a:pPr algn="just"/>
            <a:r>
              <a:rPr lang="sk-SK" sz="2000" b="1" dirty="0"/>
              <a:t>minimálne 10 detí z MRK vo veku 0-3 roky</a:t>
            </a:r>
          </a:p>
          <a:p>
            <a:pPr marL="0" indent="0" algn="just">
              <a:buNone/>
            </a:pPr>
            <a:r>
              <a:rPr lang="sk-SK" sz="2000" dirty="0"/>
              <a:t>Asistentka raného vzdelávania zamestnaná </a:t>
            </a:r>
            <a:r>
              <a:rPr lang="sk-SK" sz="2000" b="1" dirty="0"/>
              <a:t>na polovičný/50% </a:t>
            </a:r>
            <a:r>
              <a:rPr lang="sk-SK" sz="2000" dirty="0"/>
              <a:t>pracovný úväzok:</a:t>
            </a:r>
          </a:p>
          <a:p>
            <a:pPr algn="just"/>
            <a:r>
              <a:rPr lang="sk-SK" sz="2000" b="1" dirty="0"/>
              <a:t>minimálne 5 detí z MRK vo veku 0-3 roky</a:t>
            </a:r>
          </a:p>
          <a:p>
            <a:pPr algn="just"/>
            <a:endParaRPr lang="sk-SK" sz="2000" b="1" dirty="0"/>
          </a:p>
          <a:p>
            <a:pPr marL="0" indent="0" algn="just">
              <a:buNone/>
            </a:pPr>
            <a:r>
              <a:rPr lang="sk-SK" sz="2000" b="1" dirty="0"/>
              <a:t>Maximálny počet detí z MRK nie je stanovený, </a:t>
            </a:r>
            <a:r>
              <a:rPr lang="sk-SK" sz="2000" dirty="0"/>
              <a:t>ale pre splnenie minimálneho počtu detí z MRK odporúčame žiadateľom venovať sa väčšiemu počtu detí z MRK ako je minimálne stanovený počet, čím sa zabezpečí potrebný minimálny počet detí z MRK v prípade dočasného vypadnutia dieťaťa/detí z MRK z programu napr. v dôsledku choroby a pod.</a:t>
            </a:r>
          </a:p>
          <a:p>
            <a:pPr algn="just"/>
            <a:endParaRPr lang="sk-SK" sz="2000" dirty="0"/>
          </a:p>
          <a:p>
            <a:pPr lvl="0"/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2593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296144"/>
          </a:xfrm>
        </p:spPr>
        <p:txBody>
          <a:bodyPr/>
          <a:lstStyle/>
          <a:p>
            <a:pPr algn="l"/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Oprávnenosť výdavkov </a:t>
            </a:r>
            <a:r>
              <a:rPr lang="sk-SK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(príloha č. 4 výzvy)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sk-SK" sz="2000" b="1" dirty="0"/>
              <a:t>Nábehová fáza zapájania detí z MRK</a:t>
            </a:r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r>
              <a:rPr lang="sk-SK" sz="2000" dirty="0"/>
              <a:t>Počas prvých dvoch mesiacov výkonu asistentky RV platí </a:t>
            </a:r>
            <a:r>
              <a:rPr lang="sk-SK" sz="2000" b="1" dirty="0"/>
              <a:t>dvojmesačná nábehová fáza</a:t>
            </a:r>
            <a:r>
              <a:rPr lang="sk-SK" sz="2000" dirty="0"/>
              <a:t>, počas ktorej budú asistentky RV postupne zapájať deti z MRK a ich rodiny do aktivít VSRD, pričom počas tohto obdobia nie je stanovený minimálny počet detí z MRK. </a:t>
            </a:r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r>
              <a:rPr lang="sk-SK" sz="2000" dirty="0"/>
              <a:t>V prípade, že asistentka RV nesplní minimálny počet detí z MRK </a:t>
            </a:r>
            <a:r>
              <a:rPr lang="sk-SK" sz="2000" u="sng" dirty="0"/>
              <a:t>po dvojmesačnej nábehovej fáze</a:t>
            </a:r>
            <a:r>
              <a:rPr lang="sk-SK" sz="2000" dirty="0"/>
              <a:t>, výdavky budú za obdobie dvojmesačnej nábehovej fázy </a:t>
            </a:r>
            <a:r>
              <a:rPr lang="sk-SK" sz="2000" u="sng" dirty="0"/>
              <a:t>oprávnené alikvotne</a:t>
            </a:r>
            <a:r>
              <a:rPr lang="sk-SK" sz="2000" dirty="0"/>
              <a:t>, </a:t>
            </a:r>
            <a:r>
              <a:rPr lang="sk-SK" sz="2000" dirty="0" err="1"/>
              <a:t>t.j</a:t>
            </a:r>
            <a:r>
              <a:rPr lang="sk-SK" sz="2000" dirty="0"/>
              <a:t>. ako pomer počtu detí z MRK na konci dvojmesačnej nábehovej fázy voči minimálnemu počtu detí z MRK. Týmto koeficientom sa vynásobí mesačná mzda x 2 (dvojmesačná nábehová fáza).</a:t>
            </a:r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r>
              <a:rPr lang="sk-SK" sz="2000" dirty="0"/>
              <a:t>Príklad výpočtu je uvedený v prílohe č. 4 výzvy.</a:t>
            </a:r>
          </a:p>
          <a:p>
            <a:pPr marL="0" indent="0" algn="just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4676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4F18B0-4BF7-4C9D-AD3E-BB84B5AF1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404664"/>
            <a:ext cx="8867328" cy="864096"/>
          </a:xfrm>
        </p:spPr>
        <p:txBody>
          <a:bodyPr/>
          <a:lstStyle/>
          <a:p>
            <a:r>
              <a:rPr lang="sk-SK" sz="2400" b="1" dirty="0">
                <a:solidFill>
                  <a:schemeClr val="accent6">
                    <a:lumMod val="75000"/>
                  </a:schemeClr>
                </a:solidFill>
              </a:rPr>
              <a:t>Kontrola činnosti asistentky RV a výkonu aktivít VSRD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11899AE-C080-4DA3-BBD0-62A8837A6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sz="2000" b="1" dirty="0"/>
              <a:t>Výkon aktivít v rámci VSRD </a:t>
            </a:r>
            <a:r>
              <a:rPr lang="sk-SK" sz="2000" dirty="0"/>
              <a:t>musí byť zdokladovaný minimálne nasledujúcimi dokumentami, ktoré sú uložené u prijímateľa a na základe pokynov poskytovateľa budú predkladané v priebehu realizácie projektu: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2000" u="sng" dirty="0"/>
              <a:t>Mesačná správa o vykonávaných projekt. aktivitách v oblasti VSRD</a:t>
            </a:r>
            <a:r>
              <a:rPr lang="sk-SK" sz="2000" dirty="0"/>
              <a:t>, obsahujúca aktuálny zoznam detí z MRK a rodičov zapojených do aktivít VSRD,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2000" u="sng" dirty="0"/>
              <a:t>Záznam o rozvoji a napredovaní dieťaťa zapojeného do aktivít VSRD na polročnej báze </a:t>
            </a:r>
            <a:r>
              <a:rPr lang="sk-SK" sz="2000" dirty="0"/>
              <a:t>obsahujúci aj zdôvodnenie zapojenia konkrétneho dieťaťa a rodiny do aktivít VSRD.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sk-SK" sz="2000" dirty="0"/>
          </a:p>
          <a:p>
            <a:pPr marL="0" indent="0" algn="just">
              <a:buNone/>
            </a:pPr>
            <a:r>
              <a:rPr lang="sk-SK" sz="2000" dirty="0"/>
              <a:t>Počas činností asistentky RV nesmie dochádzať k prekrývaniu pracovného času asistentky v prípade, ak má viacero pracovných pomerov. </a:t>
            </a:r>
          </a:p>
        </p:txBody>
      </p:sp>
    </p:spTree>
    <p:extLst>
      <p:ext uri="{BB962C8B-B14F-4D97-AF65-F5344CB8AC3E}">
        <p14:creationId xmlns:p14="http://schemas.microsoft.com/office/powerpoint/2010/main" val="74751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Zoznam povinných príloh k Žiadosti o NFP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000" dirty="0"/>
              <a:t>Príloha č. 1: </a:t>
            </a:r>
            <a:r>
              <a:rPr lang="sk-SK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Referencia/e preukazujúca/e skúsenosti s realizáciou programov VSRD</a:t>
            </a:r>
            <a:r>
              <a:rPr lang="sk-SK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k-SK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Plnomocenstvo </a:t>
            </a: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(ak relevantné)</a:t>
            </a:r>
            <a:endParaRPr lang="sk-SK" sz="2000" dirty="0"/>
          </a:p>
          <a:p>
            <a:pPr algn="just"/>
            <a:r>
              <a:rPr lang="sk-SK" sz="2000" dirty="0"/>
              <a:t>Príloha č. 2: </a:t>
            </a:r>
            <a:r>
              <a:rPr lang="sk-SK" sz="2000" b="1" dirty="0"/>
              <a:t>Rozpočet projektu s podrobným komentárom</a:t>
            </a:r>
            <a:r>
              <a:rPr lang="sk-SK" sz="2000" dirty="0"/>
              <a:t> (podľa záväzného formulára)</a:t>
            </a:r>
          </a:p>
          <a:p>
            <a:pPr algn="just"/>
            <a:r>
              <a:rPr lang="sk-SK" sz="2000" dirty="0"/>
              <a:t>Príloha č. 3: </a:t>
            </a:r>
            <a:r>
              <a:rPr lang="sk-SK" sz="2000" b="1" dirty="0"/>
              <a:t>Doklady preukazujúce finančnú spôsobilosť </a:t>
            </a:r>
            <a:r>
              <a:rPr lang="sk-SK" sz="2000" dirty="0"/>
              <a:t>(úverový prísľub banky/úverovú zmluvu s bankou/výpis z bankového účtu žiadateľa/Potvrdenie komerčnej banky o tom, že žiadateľ disponuje požadovanou výškou finančných prostriedkov)</a:t>
            </a:r>
          </a:p>
          <a:p>
            <a:pPr algn="just"/>
            <a:r>
              <a:rPr lang="sk-SK" sz="2000" dirty="0"/>
              <a:t>Príloha č. 4: </a:t>
            </a:r>
            <a:r>
              <a:rPr lang="sk-SK" sz="2000" b="1" dirty="0"/>
              <a:t>Údaje na vyžiadanie výpisu z registra </a:t>
            </a:r>
            <a:r>
              <a:rPr lang="sk-SK" sz="2000" dirty="0"/>
              <a:t>(ak relevantné) / </a:t>
            </a:r>
            <a:r>
              <a:rPr lang="sk-SK" sz="2000" b="1" dirty="0"/>
              <a:t>Výpis z registra trestov</a:t>
            </a:r>
          </a:p>
          <a:p>
            <a:pPr algn="just"/>
            <a:r>
              <a:rPr lang="sk-SK" sz="2000" dirty="0"/>
              <a:t>Príloha č. 5: </a:t>
            </a:r>
            <a:r>
              <a:rPr lang="sk-SK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Ukazovatele finančnej situácie </a:t>
            </a:r>
            <a:r>
              <a:rPr lang="sk-SK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(podľa záväzného formulára)</a:t>
            </a:r>
          </a:p>
          <a:p>
            <a:pPr algn="just"/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k-SK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Bližšie informácie </a:t>
            </a:r>
            <a:r>
              <a:rPr lang="sk-SK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k uvedeným prílohám vrátane určenia formátu ich predloženia cez ITMS2014+ sú uvedené </a:t>
            </a:r>
            <a:r>
              <a:rPr lang="sk-SK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v rámci prílohy č. 1 výzvy v dokumente „Zoznam povinných príloh </a:t>
            </a:r>
            <a:r>
              <a:rPr lang="sk-SK" sz="20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ŽoNFP</a:t>
            </a:r>
            <a:r>
              <a:rPr lang="sk-SK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“.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5023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/>
          <a:lstStyle/>
          <a:p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Príklad rozpočtu projektu</a:t>
            </a:r>
            <a:b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</a:br>
            <a:r>
              <a:rPr lang="sk-SK" sz="2400" b="1" dirty="0"/>
              <a:t>na 15 asistentiek RV s plným úväzkom </a:t>
            </a:r>
            <a:br>
              <a:rPr lang="sk-SK" sz="2400" b="1" dirty="0"/>
            </a:br>
            <a:r>
              <a:rPr lang="sk-SK" sz="2400" b="1" dirty="0"/>
              <a:t>na 15 mesiacov (04/2022 - 06/2023)</a:t>
            </a:r>
            <a:endParaRPr lang="sk-SK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9" name="Zástupný objekt pre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564113"/>
              </p:ext>
            </p:extLst>
          </p:nvPr>
        </p:nvGraphicFramePr>
        <p:xfrm>
          <a:off x="457200" y="1556794"/>
          <a:ext cx="8229599" cy="37481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6795">
                  <a:extLst>
                    <a:ext uri="{9D8B030D-6E8A-4147-A177-3AD203B41FA5}">
                      <a16:colId xmlns:a16="http://schemas.microsoft.com/office/drawing/2014/main" xmlns="" val="2830655239"/>
                    </a:ext>
                  </a:extLst>
                </a:gridCol>
                <a:gridCol w="554017">
                  <a:extLst>
                    <a:ext uri="{9D8B030D-6E8A-4147-A177-3AD203B41FA5}">
                      <a16:colId xmlns:a16="http://schemas.microsoft.com/office/drawing/2014/main" xmlns="" val="1859231862"/>
                    </a:ext>
                  </a:extLst>
                </a:gridCol>
                <a:gridCol w="1248131">
                  <a:extLst>
                    <a:ext uri="{9D8B030D-6E8A-4147-A177-3AD203B41FA5}">
                      <a16:colId xmlns:a16="http://schemas.microsoft.com/office/drawing/2014/main" xmlns="" val="2180031169"/>
                    </a:ext>
                  </a:extLst>
                </a:gridCol>
                <a:gridCol w="619820">
                  <a:extLst>
                    <a:ext uri="{9D8B030D-6E8A-4147-A177-3AD203B41FA5}">
                      <a16:colId xmlns:a16="http://schemas.microsoft.com/office/drawing/2014/main" xmlns="" val="3251296041"/>
                    </a:ext>
                  </a:extLst>
                </a:gridCol>
                <a:gridCol w="806616">
                  <a:extLst>
                    <a:ext uri="{9D8B030D-6E8A-4147-A177-3AD203B41FA5}">
                      <a16:colId xmlns:a16="http://schemas.microsoft.com/office/drawing/2014/main" xmlns="" val="3889102133"/>
                    </a:ext>
                  </a:extLst>
                </a:gridCol>
                <a:gridCol w="619820">
                  <a:extLst>
                    <a:ext uri="{9D8B030D-6E8A-4147-A177-3AD203B41FA5}">
                      <a16:colId xmlns:a16="http://schemas.microsoft.com/office/drawing/2014/main" xmlns="" val="4129687052"/>
                    </a:ext>
                  </a:extLst>
                </a:gridCol>
                <a:gridCol w="789634">
                  <a:extLst>
                    <a:ext uri="{9D8B030D-6E8A-4147-A177-3AD203B41FA5}">
                      <a16:colId xmlns:a16="http://schemas.microsoft.com/office/drawing/2014/main" xmlns="" val="400978333"/>
                    </a:ext>
                  </a:extLst>
                </a:gridCol>
                <a:gridCol w="3404766">
                  <a:extLst>
                    <a:ext uri="{9D8B030D-6E8A-4147-A177-3AD203B41FA5}">
                      <a16:colId xmlns:a16="http://schemas.microsoft.com/office/drawing/2014/main" xmlns="" val="3351944569"/>
                    </a:ext>
                  </a:extLst>
                </a:gridCol>
              </a:tblGrid>
              <a:tr h="23042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sk-SK" sz="1050" b="1" u="none" strike="noStrike" dirty="0">
                          <a:effectLst/>
                        </a:rPr>
                        <a:t>Rozpočet projektu s podrobným komentárom</a:t>
                      </a:r>
                      <a:endParaRPr lang="sk-SK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6736069"/>
                  </a:ext>
                </a:extLst>
              </a:tr>
              <a:tr h="57605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P. č.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Názov položky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Skupina výdavkov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Merná jednotka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 dirty="0">
                          <a:effectLst/>
                        </a:rPr>
                        <a:t>Jednotková </a:t>
                      </a:r>
                    </a:p>
                    <a:p>
                      <a:pPr algn="ctr" fontAlgn="ctr"/>
                      <a:r>
                        <a:rPr lang="sk-SK" sz="900" u="none" strike="noStrike" dirty="0">
                          <a:effectLst/>
                        </a:rPr>
                        <a:t>cena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Počet jednotiek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  Celkom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 dirty="0">
                          <a:effectLst/>
                        </a:rPr>
                        <a:t>Podrobný komentár k položke a k spôsobu výpočtu položky </a:t>
                      </a:r>
                      <a:br>
                        <a:rPr lang="sk-SK" sz="900" u="none" strike="noStrike" dirty="0">
                          <a:effectLst/>
                        </a:rPr>
                      </a:br>
                      <a:r>
                        <a:rPr lang="sk-SK" sz="900" u="none" strike="noStrike" dirty="0">
                          <a:effectLst/>
                        </a:rPr>
                        <a:t>(Odôvodniť opodstatnenosť každej položky rozpočtu, uviesť prepojenie s príslušnými aktivitami  a spôsob výpočtu položiek.) 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7674895"/>
                  </a:ext>
                </a:extLst>
              </a:tr>
              <a:tr h="19201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 dirty="0">
                          <a:effectLst/>
                        </a:rPr>
                        <a:t>                   Hlavné aktivity (priame oprávnené výdavky)</a:t>
                      </a:r>
                      <a:endParaRPr lang="sk-SK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5061902"/>
                  </a:ext>
                </a:extLst>
              </a:tr>
              <a:tr h="152846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1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Mzdy</a:t>
                      </a:r>
                      <a:endParaRPr lang="sk-SK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 dirty="0">
                          <a:effectLst/>
                        </a:rPr>
                        <a:t>521 - Mzdové výdavky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projekt</a:t>
                      </a:r>
                      <a:endParaRPr lang="sk-SK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 dirty="0">
                          <a:effectLst/>
                        </a:rPr>
                        <a:t>215 030,25 €</a:t>
                      </a:r>
                      <a:endParaRPr lang="sk-SK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1</a:t>
                      </a:r>
                      <a:endParaRPr lang="sk-SK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u="none" strike="noStrike">
                          <a:effectLst/>
                        </a:rPr>
                        <a:t>215 030,25 €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 dirty="0">
                          <a:effectLst/>
                        </a:rPr>
                        <a:t>15 asistentiek RV x 9 mesiacov (04/2022 - 12/2022) x 923,29 EUR (842,29 € (CCP pre rok 2021) + 81 € (zvýšenie minimálnej mzdy pre rok 2022) = 923,29€ ) </a:t>
                      </a:r>
                      <a:br>
                        <a:rPr lang="sk-SK" sz="900" u="none" strike="noStrike" dirty="0">
                          <a:effectLst/>
                        </a:rPr>
                      </a:br>
                      <a:r>
                        <a:rPr lang="sk-SK" sz="900" u="none" strike="noStrike" dirty="0">
                          <a:effectLst/>
                        </a:rPr>
                        <a:t>+ 15 asistentiek RV x 6 mesiacov (1/2023 - 06/2023) x 1004,29 EUR (842,29 € (CCP pre rok 2021) + 81 € (zvýšenie minimálnej mzdy pre rok 2022)  + 81 € (zvýšenie minimálnej mzdy pre rok 2023) = 1004,29 € )</a:t>
                      </a:r>
                      <a:endParaRPr lang="sk-SK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extLst>
                  <a:ext uri="{0D108BD9-81ED-4DB2-BD59-A6C34878D82A}">
                    <a16:rowId xmlns:a16="http://schemas.microsoft.com/office/drawing/2014/main" xmlns="" val="3263843417"/>
                  </a:ext>
                </a:extLst>
              </a:tr>
              <a:tr h="102921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2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Paušál</a:t>
                      </a:r>
                      <a:endParaRPr lang="sk-SK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 dirty="0">
                          <a:effectLst/>
                        </a:rPr>
                        <a:t>903 - Paušálna sadzba na ostatné výdavky projektu (podľa čl. 68b ods. 1 nariadenia č. 1303/2013)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projekt</a:t>
                      </a:r>
                      <a:endParaRPr lang="sk-SK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86 012,10 €</a:t>
                      </a:r>
                      <a:endParaRPr lang="sk-SK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>
                          <a:effectLst/>
                        </a:rPr>
                        <a:t>1</a:t>
                      </a:r>
                      <a:endParaRPr lang="sk-SK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u="none" strike="noStrike">
                          <a:effectLst/>
                        </a:rPr>
                        <a:t>86 012,10 €</a:t>
                      </a:r>
                      <a:endParaRPr lang="sk-SK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u="none" strike="noStrike">
                          <a:effectLst/>
                        </a:rPr>
                        <a:t>40 % paušálna sadzba na ostatné výdavky projektu vypočítaná z priamych nákladov na zamestnancov (podľa čl. 68b ods. 1 nariadenia č. 1303/2013). Z paušálu bude financované napr. : mentorovanie a supervízia asistentiek, vybevenie pre asistentky, riadenie a administratíva projektu a iné.</a:t>
                      </a:r>
                      <a:endParaRPr lang="sk-SK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extLst>
                  <a:ext uri="{0D108BD9-81ED-4DB2-BD59-A6C34878D82A}">
                    <a16:rowId xmlns:a16="http://schemas.microsoft.com/office/drawing/2014/main" xmlns="" val="2691372810"/>
                  </a:ext>
                </a:extLst>
              </a:tr>
              <a:tr h="192017"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u="none" strike="noStrike">
                          <a:effectLst/>
                        </a:rPr>
                        <a:t> 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 gridSpan="5">
                  <a:txBody>
                    <a:bodyPr/>
                    <a:lstStyle/>
                    <a:p>
                      <a:pPr algn="just" fontAlgn="ctr"/>
                      <a:r>
                        <a:rPr lang="sk-SK" sz="900" u="none" strike="noStrike">
                          <a:effectLst/>
                        </a:rPr>
                        <a:t>Spolu za projekt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u="none" strike="noStrike">
                          <a:effectLst/>
                        </a:rPr>
                        <a:t>301 042,35 €</a:t>
                      </a:r>
                      <a:endParaRPr lang="sk-SK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u="none" strike="noStrike" dirty="0">
                          <a:effectLst/>
                        </a:rPr>
                        <a:t>X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0" marR="6370" marT="6370" marB="0" anchor="ctr"/>
                </a:tc>
                <a:extLst>
                  <a:ext uri="{0D108BD9-81ED-4DB2-BD59-A6C34878D82A}">
                    <a16:rowId xmlns:a16="http://schemas.microsoft.com/office/drawing/2014/main" xmlns="" val="4203146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1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6934"/>
            <a:ext cx="8229600" cy="501786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Merateľné ukazovatele projektu</a:t>
            </a:r>
            <a:endParaRPr lang="sk-SK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545114"/>
              </p:ext>
            </p:extLst>
          </p:nvPr>
        </p:nvGraphicFramePr>
        <p:xfrm>
          <a:off x="457200" y="1052736"/>
          <a:ext cx="8229600" cy="324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xmlns="" val="2472220625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307408673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78240823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984966822"/>
                    </a:ext>
                  </a:extLst>
                </a:gridCol>
                <a:gridCol w="1378496">
                  <a:extLst>
                    <a:ext uri="{9D8B030D-6E8A-4147-A177-3AD203B41FA5}">
                      <a16:colId xmlns:a16="http://schemas.microsoft.com/office/drawing/2014/main" xmlns="" val="1763860442"/>
                    </a:ext>
                  </a:extLst>
                </a:gridCol>
              </a:tblGrid>
              <a:tr h="552248">
                <a:tc>
                  <a:txBody>
                    <a:bodyPr/>
                    <a:lstStyle/>
                    <a:p>
                      <a:r>
                        <a:rPr lang="sk-SK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Povinné merateľné ukazovatele 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Definícia povinného merateľného ukazovateľa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Merná jednotka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 závislosti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Čas plnenia</a:t>
                      </a:r>
                      <a:endParaRPr lang="sk-S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8571914"/>
                  </a:ext>
                </a:extLst>
              </a:tr>
              <a:tr h="1377993"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P0978 - Počet pracovníkov z MRK zapojených do programov vzdelávania a starostlivosti v ranom detstve („VSRD“) 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Súčet počtu asistentiek raného vzdelávania z MRK v rámci projektu 	</a:t>
                      </a:r>
                    </a:p>
                    <a:p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osoby 	</a:t>
                      </a:r>
                    </a:p>
                    <a:p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Súčet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počas realizácie, najneskôr ku koncu realizácie projektu 	</a:t>
                      </a:r>
                    </a:p>
                    <a:p>
                      <a:endParaRPr lang="sk-S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5254131"/>
                  </a:ext>
                </a:extLst>
              </a:tr>
              <a:tr h="1310199"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P0363 - Počet projektov, ktoré úplne alebo čiastočne zrealizovali sociálni partneri alebo mimovládne organizácie 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Počet projektov, do realizácie ktorých sa úplne alebo čiastočne zapoja sociálni partneri alebo mimovládne organizácie. Za zapojenie sa považuje realizácia časti alebo celej aktivity resp. </a:t>
                      </a:r>
                      <a:r>
                        <a:rPr lang="sk-SK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podaktivity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bez ohľadu na formu realizácie (cez verejné obstarávanie, priame zadanie a pod.) 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počet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súčet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počas realizácie, najneskôr ku koncu realizácie projektu 	</a:t>
                      </a:r>
                    </a:p>
                    <a:p>
                      <a:endParaRPr lang="sk-S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5981103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57200" y="4509120"/>
            <a:ext cx="81472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Zadefinované merateľné ukazovatele je potrebné nastaviť v súlade s rozpočtom projektu = počet asistentiek v rozpočte musí byť v súlade s ukazovateľom </a:t>
            </a:r>
            <a:r>
              <a:rPr lang="sk-SK" sz="1600" dirty="0" smtClean="0"/>
              <a:t>P0978.</a:t>
            </a:r>
            <a:endParaRPr lang="sk-S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dirty="0" smtClean="0"/>
              <a:t>Ukazovatele je potrebné naplniť počas obdobia realizácie aktivít </a:t>
            </a:r>
            <a:r>
              <a:rPr lang="sk-SK" sz="1600" b="1" dirty="0" smtClean="0"/>
              <a:t>projektu.</a:t>
            </a:r>
            <a:endParaRPr lang="sk-SK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Naplnenie cieľovej hodnoty menej ako 95% znamená finančnú opravu na projekte podľa nastaveného sankčného mechanizmu, na menej ako 80% znamená 100% finančnú </a:t>
            </a:r>
            <a:r>
              <a:rPr lang="sk-SK" sz="1600" dirty="0" smtClean="0"/>
              <a:t>opravu.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3133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6934"/>
            <a:ext cx="8229600" cy="501786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monitorovacie údaje projektu</a:t>
            </a:r>
            <a:endParaRPr lang="sk-SK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0250"/>
              </p:ext>
            </p:extLst>
          </p:nvPr>
        </p:nvGraphicFramePr>
        <p:xfrm>
          <a:off x="457200" y="1052737"/>
          <a:ext cx="7643192" cy="42126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3821">
                  <a:extLst>
                    <a:ext uri="{9D8B030D-6E8A-4147-A177-3AD203B41FA5}">
                      <a16:colId xmlns:a16="http://schemas.microsoft.com/office/drawing/2014/main" xmlns="" val="2472220625"/>
                    </a:ext>
                  </a:extLst>
                </a:gridCol>
                <a:gridCol w="4979371">
                  <a:extLst>
                    <a:ext uri="{9D8B030D-6E8A-4147-A177-3AD203B41FA5}">
                      <a16:colId xmlns:a16="http://schemas.microsoft.com/office/drawing/2014/main" xmlns="" val="3074086737"/>
                    </a:ext>
                  </a:extLst>
                </a:gridCol>
              </a:tblGrid>
              <a:tr h="452036">
                <a:tc>
                  <a:txBody>
                    <a:bodyPr/>
                    <a:lstStyle/>
                    <a:p>
                      <a:endParaRPr lang="sk-SK" sz="12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D-údaj projektu (Iný údaj projektu) 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2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Definícia D-údaju projektu (Iný údaj projektu</a:t>
                      </a:r>
                      <a:r>
                        <a:rPr lang="pl-PL" sz="1200" b="1" i="0" u="none" strike="noStrike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pl-PL" sz="12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8571914"/>
                  </a:ext>
                </a:extLst>
              </a:tr>
              <a:tr h="782661"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D0361 - Počet detí, ktorým bola poskytnutá podpora prostredníctvom programov vzdelávania a starostlivosti v ranom detstve („VSRD“)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Súčet počtu detí, ktorým bola v rámci projektu poskytnutá podpora prostredníctvom programov vzdelávania a starostlivosti v ranom detstve.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88364126"/>
                  </a:ext>
                </a:extLst>
              </a:tr>
              <a:tr h="608737"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D0362 - Počet rodičov, ktorí sa zapojili do programov vzdelávania a starostlivosti v ranom detstve („VSRD“)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Súčet počtu rodičov, ktorým bola v rámci projektu poskytnutá podpora prostredníctvom programov vzdelávania a starostlivosti v ranom detstve.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4578424"/>
                  </a:ext>
                </a:extLst>
              </a:tr>
              <a:tr h="608737"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D0360 - Počet pracovníkov zapojených do programov vzdelávania a starostlivosti v ranom detstve („VSRD“)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Súčet počtu asistentiek raného vzdelávania v rámci projektu celkom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5254131"/>
                  </a:ext>
                </a:extLst>
              </a:tr>
              <a:tr h="1652285"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D0311 – Počet účastníkov, ktorí nie sú sledovaní prostredníctvom karty účastníka</a:t>
                      </a:r>
                      <a:endParaRPr lang="sk-S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dirty="0" smtClean="0"/>
                        <a:t>Počet všetkých osôb, ktoré napĺňajú charakteristiku účastníka projektu v zmysle nariadenia o ESF a </a:t>
                      </a:r>
                      <a:r>
                        <a:rPr lang="sk-SK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ktorí nie sú sledovaní prostredníctvom karty účastníka.</a:t>
                      </a:r>
                    </a:p>
                    <a:p>
                      <a:r>
                        <a:rPr lang="sk-SK" sz="1200" dirty="0" smtClean="0"/>
                        <a:t>Iný údaj sa vypočíta ako </a:t>
                      </a:r>
                      <a:r>
                        <a:rPr lang="sk-SK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súčet počtu osôb oprávnenej priamej cieľovej skupiny, ktorí nemajú kartu účastníka, alebo ktorých údaje nemôžu byť zozbierané z dôvodu odmietnutia poskytnutia týchto údajov </a:t>
                      </a:r>
                      <a:r>
                        <a:rPr lang="sk-SK" sz="1200" dirty="0" smtClean="0"/>
                        <a:t>(netýka sa citlivých údajov vyžadovaných v rámci karty účastníka v časti znevýhodnenie). O odmietnutí musí byť na strane prijímateľa písomný záznam.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5981103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505962" y="5517232"/>
            <a:ext cx="8147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D-údaje projektu slúžia na sledovanie </a:t>
            </a:r>
            <a:r>
              <a:rPr lang="sk-SK" sz="1600" dirty="0" smtClean="0"/>
              <a:t>výstupov projektu </a:t>
            </a:r>
            <a:endParaRPr lang="sk-S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n</a:t>
            </a:r>
            <a:r>
              <a:rPr lang="sk-SK" sz="1600" dirty="0" smtClean="0"/>
              <a:t>emajú </a:t>
            </a:r>
            <a:r>
              <a:rPr lang="sk-SK" sz="1600" dirty="0" smtClean="0"/>
              <a:t>stanovenú cieľovú hodnotu, vykazujú sa v rámci monitorovania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i</a:t>
            </a:r>
            <a:r>
              <a:rPr lang="sk-SK" sz="1600" dirty="0" smtClean="0"/>
              <a:t>ch </a:t>
            </a:r>
            <a:r>
              <a:rPr lang="sk-SK" sz="1600" dirty="0" smtClean="0"/>
              <a:t>vyplnenie je povinné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25448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sk-SK" dirty="0"/>
              <a:t>Ďakujeme za pozornosť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>
                <a:hlinkClick r:id="rId2"/>
              </a:rPr>
              <a:t>matej.mikuska@minv.sk</a:t>
            </a:r>
            <a:r>
              <a:rPr lang="sk-SK" dirty="0" smtClean="0"/>
              <a:t> </a:t>
            </a:r>
            <a:endParaRPr lang="sk-SK" dirty="0"/>
          </a:p>
          <a:p>
            <a:pPr marL="0" indent="0" algn="ctr">
              <a:buNone/>
            </a:pPr>
            <a:r>
              <a:rPr lang="sk-SK" dirty="0" smtClean="0">
                <a:hlinkClick r:id="rId3"/>
              </a:rPr>
              <a:t>robert.korec@minv.sk</a:t>
            </a:r>
            <a:r>
              <a:rPr lang="sk-SK" dirty="0" smtClean="0"/>
              <a:t> </a:t>
            </a: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>
              <a:buNone/>
            </a:pPr>
            <a:r>
              <a:rPr lang="sk-SK" sz="2800" dirty="0" smtClean="0"/>
              <a:t>Emailové otázky k výzve: </a:t>
            </a:r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metodika.imrk@minv.sk</a:t>
            </a:r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k-SK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800" dirty="0" smtClean="0"/>
              <a:t>Kontaktná osoba</a:t>
            </a:r>
            <a:r>
              <a:rPr lang="sk-SK" sz="2800" dirty="0" smtClean="0"/>
              <a:t> </a:t>
            </a:r>
            <a:r>
              <a:rPr lang="sk-SK" sz="2800" dirty="0"/>
              <a:t>pre </a:t>
            </a:r>
            <a:r>
              <a:rPr lang="sk-SK" sz="2800" dirty="0" smtClean="0"/>
              <a:t>výzvu: </a:t>
            </a:r>
            <a:r>
              <a:rPr lang="sk-SK" sz="2800" dirty="0" smtClean="0">
                <a:hlinkClick r:id="rId3"/>
              </a:rPr>
              <a:t>robert.korec@minv.sk</a:t>
            </a:r>
            <a:r>
              <a:rPr lang="sk-SK" sz="2800" dirty="0"/>
              <a:t>, </a:t>
            </a:r>
            <a:r>
              <a:rPr lang="sk-SK" sz="2800" dirty="0">
                <a:solidFill>
                  <a:schemeClr val="accent6">
                    <a:lumMod val="75000"/>
                  </a:schemeClr>
                </a:solidFill>
              </a:rPr>
              <a:t>02/ 509 45 </a:t>
            </a:r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</a:rPr>
              <a:t>112</a:t>
            </a:r>
          </a:p>
          <a:p>
            <a:pPr marL="0" indent="0">
              <a:buNone/>
            </a:pPr>
            <a:r>
              <a:rPr lang="sk-SK" sz="2800" dirty="0"/>
              <a:t>V prípade technických problémov súvisiacich s predkladaním ŽoNFP cez ITMS2014+ </a:t>
            </a:r>
            <a:r>
              <a:rPr lang="sk-SK" sz="2800" dirty="0" smtClean="0"/>
              <a:t>-</a:t>
            </a:r>
            <a:r>
              <a:rPr lang="sk-SK" sz="2800" dirty="0">
                <a:solidFill>
                  <a:schemeClr val="accent6">
                    <a:lumMod val="75000"/>
                  </a:schemeClr>
                </a:solidFill>
              </a:rPr>
              <a:t> 02/ 509 45 </a:t>
            </a:r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</a:rPr>
              <a:t>113</a:t>
            </a:r>
            <a:endParaRPr lang="sk-SK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53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524649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Informácie o výzve</a:t>
            </a:r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endParaRPr lang="sk-SK" sz="2000" b="1" dirty="0"/>
          </a:p>
          <a:p>
            <a:pPr marL="0" indent="0" algn="just">
              <a:buNone/>
            </a:pPr>
            <a:r>
              <a:rPr lang="sk-SK" sz="2000" b="1" dirty="0"/>
              <a:t>Vyhlásenie výzvy ........ 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25.10.2021</a:t>
            </a:r>
          </a:p>
          <a:p>
            <a:pPr marL="0" indent="0" algn="just">
              <a:buNone/>
            </a:pPr>
            <a:r>
              <a:rPr lang="sk-SK" sz="2000" b="1" dirty="0"/>
              <a:t>Uzavretie 1. HK –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14.12.2021</a:t>
            </a:r>
            <a:r>
              <a:rPr lang="sk-SK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sk-SK" sz="2000" b="1" dirty="0"/>
              <a:t>2. HK –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14.02.2021</a:t>
            </a:r>
            <a:endParaRPr lang="sk-SK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r>
              <a:rPr lang="sk-SK" sz="2000" b="1" dirty="0"/>
              <a:t>Alokácia ...............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500 000 EUR</a:t>
            </a:r>
            <a:r>
              <a:rPr lang="sk-SK" sz="2000" b="1" dirty="0"/>
              <a:t>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(EÚ zdroj)</a:t>
            </a:r>
            <a:endParaRPr lang="sk-SK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b="1" dirty="0"/>
              <a:t>Spolufinancovanie žiadateľa/prijímateľa...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5%</a:t>
            </a:r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b="1" dirty="0"/>
              <a:t>	</a:t>
            </a:r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dirty="0"/>
              <a:t>	</a:t>
            </a:r>
          </a:p>
          <a:p>
            <a:pPr marL="0" indent="0" algn="just">
              <a:buNone/>
            </a:pPr>
            <a:r>
              <a:rPr lang="sk-SK" sz="2000" dirty="0"/>
              <a:t>                                      </a:t>
            </a: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l"/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Predkladanie </a:t>
            </a:r>
            <a:r>
              <a:rPr lang="sk-SK" sz="2800" b="1" dirty="0" err="1">
                <a:solidFill>
                  <a:schemeClr val="accent6">
                    <a:lumMod val="75000"/>
                  </a:schemeClr>
                </a:solidFill>
              </a:rPr>
              <a:t>ŽoNFP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just">
              <a:buNone/>
            </a:pPr>
            <a:r>
              <a:rPr lang="sk-SK" sz="2000" dirty="0"/>
              <a:t>Žiadateľ predkladá </a:t>
            </a:r>
            <a:r>
              <a:rPr lang="sk-SK" sz="2000" b="1" dirty="0"/>
              <a:t>formulár ŽoNFP a všetky prílohy elektronicky prostredníctvom ITMS2014+ </a:t>
            </a:r>
            <a:r>
              <a:rPr lang="sk-SK" sz="2000" dirty="0"/>
              <a:t>a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zároveň predkladá formulár ŽoNFP </a:t>
            </a:r>
            <a:r>
              <a:rPr lang="sk-SK" sz="2000" dirty="0"/>
              <a:t>(po jeho odoslaní spolu s prílohami prostredníctvom ITMS2014+)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písomne prostredníctvom e-schránky</a:t>
            </a:r>
            <a:r>
              <a:rPr lang="sk-SK" sz="20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r>
              <a:rPr lang="sk-SK" sz="2000" dirty="0"/>
              <a:t>V prípade, </a:t>
            </a:r>
            <a:r>
              <a:rPr lang="sk-SK" sz="2000" b="1" dirty="0"/>
              <a:t>ak z technických dôvodov</a:t>
            </a:r>
            <a:r>
              <a:rPr lang="sk-SK" sz="2000" dirty="0"/>
              <a:t> nie je žiadateľ objektívne schopný predložiť formulár </a:t>
            </a:r>
            <a:r>
              <a:rPr lang="sk-SK" sz="2000" dirty="0" err="1"/>
              <a:t>ŽoNFP</a:t>
            </a:r>
            <a:r>
              <a:rPr lang="sk-SK" sz="2000" dirty="0"/>
              <a:t> prostredníctvom e-schránky a tieto technické dôvody trvajú po takú dobu, že by mohlo dôjsť k uplynutiu termínu uzavretia výzvy, resp. lehoty určenej na predkladanie </a:t>
            </a:r>
            <a:r>
              <a:rPr lang="sk-SK" sz="2000" dirty="0" err="1"/>
              <a:t>ŽoNFP</a:t>
            </a:r>
            <a:r>
              <a:rPr lang="sk-SK" sz="2000" dirty="0"/>
              <a:t> vo výzve, môže žiadateľ formulár </a:t>
            </a:r>
            <a:r>
              <a:rPr lang="sk-SK" sz="2000" dirty="0" err="1"/>
              <a:t>ŽoNFP</a:t>
            </a:r>
            <a:r>
              <a:rPr lang="sk-SK" sz="2000" dirty="0"/>
              <a:t> predložiť v listinnej podobe v jednom originálnom vyhotovení a v jednej kópii na adresu SO uvedenú vo výzve.</a:t>
            </a:r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r>
              <a:rPr lang="sk-SK" sz="2000" b="1" dirty="0"/>
              <a:t>Upozornenie: </a:t>
            </a:r>
            <a:r>
              <a:rPr lang="sk-SK" sz="2000" dirty="0"/>
              <a:t>Žiadateľ je oprávnený podať v rámci výzvy len jednu </a:t>
            </a:r>
            <a:r>
              <a:rPr lang="sk-SK" sz="2000" dirty="0" err="1"/>
              <a:t>ŽoNFP</a:t>
            </a:r>
            <a:r>
              <a:rPr lang="sk-SK" sz="2000" dirty="0"/>
              <a:t>.</a:t>
            </a:r>
          </a:p>
          <a:p>
            <a:pPr marL="0" indent="0" algn="just">
              <a:buNone/>
            </a:pPr>
            <a:endParaRPr lang="sk-SK" sz="2000" b="1" dirty="0"/>
          </a:p>
          <a:p>
            <a:pPr algn="just"/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4225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520" y="332656"/>
            <a:ext cx="8280920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Oprávnenosť žiadateľa</a:t>
            </a:r>
          </a:p>
          <a:p>
            <a:pPr marL="425196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r>
              <a:rPr lang="sk-SK" sz="1400" b="1" dirty="0"/>
              <a:t>Mimovládne neziskové organizácie: </a:t>
            </a:r>
            <a:r>
              <a:rPr lang="sk-SK" sz="1400" dirty="0"/>
              <a:t>občianske združenia, neziskové organizácie poskytujúce všeobecne prospešné služby, nadácie</a:t>
            </a:r>
          </a:p>
          <a:p>
            <a:pPr algn="just"/>
            <a:r>
              <a:rPr lang="sk-SK" sz="1400" b="1" dirty="0"/>
              <a:t>Cirkevné právnické osoby </a:t>
            </a:r>
            <a:r>
              <a:rPr lang="sk-SK" sz="1400" dirty="0"/>
              <a:t>podľa § 19 zákona č. 308/1991 </a:t>
            </a:r>
            <a:r>
              <a:rPr lang="sk-SK" sz="1400" dirty="0" err="1"/>
              <a:t>Z.z</a:t>
            </a:r>
            <a:r>
              <a:rPr lang="sk-SK" sz="1400" dirty="0"/>
              <a:t>. o slobode náboženskej viery a postavení cirkví a náboženských spoločností v znení neskorších predpisov</a:t>
            </a:r>
          </a:p>
          <a:p>
            <a:pPr algn="just"/>
            <a:endParaRPr lang="sk-SK" sz="1400" dirty="0"/>
          </a:p>
          <a:p>
            <a:pPr algn="just"/>
            <a:r>
              <a:rPr lang="sk-SK" sz="1400" dirty="0"/>
              <a:t>Žiadateľ musí predložiť </a:t>
            </a:r>
            <a:r>
              <a:rPr lang="sk-SK" sz="1400" b="1" dirty="0"/>
              <a:t>minimálne 2 referencie </a:t>
            </a:r>
            <a:r>
              <a:rPr lang="sk-SK" sz="1400" dirty="0"/>
              <a:t>preukazujúce, že má k dátumu podania </a:t>
            </a:r>
            <a:r>
              <a:rPr lang="sk-SK" sz="1400" dirty="0" err="1"/>
              <a:t>ŽoNFP</a:t>
            </a:r>
            <a:r>
              <a:rPr lang="sk-SK" sz="1400" dirty="0"/>
              <a:t> minimálne 2 ročné skúsenosti s realizáciou programov vzdelávania a starostlivosti v ranom detstve (akceptované za vek 0-6 rokov) alebo minimálne 2 ročné skúsenosti s individuálnou komunitnou/terénnou prácou s rodinami z MRK zahrňujúcou aj aktivity zamerané na deti vo veku 0-6 rokov. </a:t>
            </a:r>
          </a:p>
          <a:p>
            <a:pPr algn="just"/>
            <a:r>
              <a:rPr lang="sk-SK" sz="1400" dirty="0"/>
              <a:t>Referencie </a:t>
            </a:r>
            <a:r>
              <a:rPr lang="sk-SK" sz="1400" b="1" dirty="0"/>
              <a:t>môže žiadateľ skombinovať z</a:t>
            </a:r>
            <a:r>
              <a:rPr lang="sk-SK" sz="1400" dirty="0"/>
              <a:t> nasledovných možností: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b="1" dirty="0"/>
              <a:t>1 povinná referencia odkaz na webovú stránku</a:t>
            </a:r>
            <a:r>
              <a:rPr lang="sk-SK" sz="1400" dirty="0"/>
              <a:t>, kde si poskytovateľ bude môcť uvedenú minimálne dvojročnú prax relevantne overiť (napr. na základe zverejnených výročných správ alebo odkazov na projekty, záznamy o činnosti, tlačové správy a pod.)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dirty="0"/>
              <a:t>k povinnej referencii doplnená </a:t>
            </a:r>
            <a:r>
              <a:rPr lang="sk-SK" sz="1400" b="1" dirty="0"/>
              <a:t>minimálne jedna ďalšia z nasledovných referencií </a:t>
            </a:r>
            <a:r>
              <a:rPr lang="sk-SK" sz="1400" dirty="0"/>
              <a:t>preukazujúca vyššie uvedenú minimálne dvojročnú prax: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dirty="0"/>
              <a:t>referencia/potvrdenie subjektu zastupujúceho neziskové organizácie (napr. Komory MNO pri Rade vlády SR pre mimovládne neziskové organizácie resp. Splnomocnenca vlády SR pre rozvoj občianskej spoločnosti),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dirty="0"/>
              <a:t>potvrdenie iného mimovládneho subjektu o spolupráci so žiadateľom vo vyššie uvedenej oblasti,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dirty="0"/>
              <a:t>referencia/potvrdenie miestnej samosprávy - obce, v ktorej žiadateľ vykonával/vykonáva činnosti vo vyššie uvedenej oblasti,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sk-SK" sz="1400" dirty="0"/>
              <a:t>potvrdenie miestnej cirkvi/farnosti, Rady KBS pre Rómov a menšiny, predstaveného rehole, náboženskej spoločnosti.</a:t>
            </a:r>
            <a:endParaRPr lang="sk-SK" sz="14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6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368152"/>
          </a:xfrm>
        </p:spPr>
        <p:txBody>
          <a:bodyPr/>
          <a:lstStyle/>
          <a:p>
            <a:pPr algn="just"/>
            <a:r>
              <a:rPr lang="pl-PL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Zameranie výzvy a oprávnenosť aktivít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602128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sk-SK" sz="2600" b="1" dirty="0"/>
          </a:p>
          <a:p>
            <a:pPr marL="0" indent="0" algn="just">
              <a:buNone/>
            </a:pPr>
            <a:r>
              <a:rPr lang="sk-SK" sz="2600" b="1" dirty="0"/>
              <a:t>Zameranie výzvy  - </a:t>
            </a:r>
            <a:r>
              <a:rPr lang="sk-SK" sz="2600" b="1" dirty="0">
                <a:solidFill>
                  <a:schemeClr val="accent6">
                    <a:lumMod val="75000"/>
                  </a:schemeClr>
                </a:solidFill>
              </a:rPr>
              <a:t>„Podpora programov vzdelávania a starostlivosti v ranom detstve pre deti z marginalizovaných rómskych komunít vo veku 0 až 3 roky a s tým súvisiacim rozvojom rodičovských kompetencií.“ </a:t>
            </a:r>
          </a:p>
          <a:p>
            <a:pPr marL="0" indent="0" algn="just">
              <a:buNone/>
            </a:pP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2600" dirty="0"/>
              <a:t>V rámci oprávneného typu aktivity je žiadateľ povinný zadefinovať nasledovnú </a:t>
            </a:r>
            <a:r>
              <a:rPr lang="sk-SK" sz="2600" b="1" dirty="0"/>
              <a:t>hlavnú aktivitu, napr. v znení</a:t>
            </a:r>
            <a:r>
              <a:rPr lang="sk-SK" sz="2600" dirty="0"/>
              <a:t>:</a:t>
            </a:r>
          </a:p>
          <a:p>
            <a:pPr marL="0" indent="0" algn="just">
              <a:buNone/>
            </a:pPr>
            <a:r>
              <a:rPr lang="sk-SK" sz="2600" i="1" dirty="0"/>
              <a:t>„Poskytovanie programov vzdelávania a starostlivosti v ranom detstve pre deti z MRK vo veku 0 až 3 roky.“</a:t>
            </a:r>
          </a:p>
          <a:p>
            <a:pPr marL="0" indent="0" algn="just">
              <a:buNone/>
            </a:pPr>
            <a:endParaRPr lang="sk-SK" sz="2600" dirty="0"/>
          </a:p>
          <a:p>
            <a:pPr marL="0" indent="0" algn="just">
              <a:buNone/>
            </a:pPr>
            <a:r>
              <a:rPr lang="sk-SK" sz="2600" dirty="0"/>
              <a:t>v rámci ktorej je oprávnená podpora najmä nasledovných činností:</a:t>
            </a:r>
          </a:p>
          <a:p>
            <a:pPr marL="0" indent="0" algn="just">
              <a:buNone/>
            </a:pPr>
            <a:endParaRPr lang="sk-SK" sz="2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2600" i="1" dirty="0"/>
              <a:t>poskytovanie programov VSRD pre deti z MRK s cieľom rozvinúť v maximálnej miere zmyslový, pohybový, rozumový, jazykový, psychický a sociálny potenciál dieťaťa,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2600" i="1" dirty="0"/>
              <a:t>zamestnávanie, vzdelávanie, príprava, </a:t>
            </a:r>
            <a:r>
              <a:rPr lang="sk-SK" sz="2600" i="1" dirty="0" err="1"/>
              <a:t>mentoring</a:t>
            </a:r>
            <a:r>
              <a:rPr lang="sk-SK" sz="2600" i="1" dirty="0"/>
              <a:t> a supervízie pre asistentky raného vzdelávania, ktorých úlohou je intervencia v oblasti VSRD,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2600" i="1" dirty="0"/>
              <a:t>návštevy v domácnostiach rodín, poradenstvo, stimulácia dieťaťa v prítomnosti a s asistenciou rodiča či iného opatrovníka,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2600" i="1" dirty="0"/>
              <a:t>práca s rodinou a dieťaťom v alternatívnych dostupných priestoroch priamo v komunite,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2600" i="1" dirty="0"/>
              <a:t>rodičovské kluby – svojpomocné skupiny, stretnutia s odborníkmi, diskusie, dôraz na praktické a zrozumiteľné ukážky a inšpirácie,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2600" i="1" dirty="0"/>
              <a:t>čitateľské kluby, zapožičiavanie </a:t>
            </a:r>
            <a:r>
              <a:rPr lang="sk-SK" sz="2600" i="1" dirty="0" err="1"/>
              <a:t>edukatívnych</a:t>
            </a:r>
            <a:r>
              <a:rPr lang="sk-SK" sz="2600" i="1" dirty="0"/>
              <a:t> hračiek a detských kníh, zaškoľovanie rodičov, ako s nimi pracovať,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2600" i="1" dirty="0"/>
              <a:t>spolupráca s inými subjektami VSRD (napr. centrá včasnej intervencie),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2600" i="1" dirty="0"/>
              <a:t>praktické rozvojové programy pre rodičov.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sk-SK" sz="2600" i="1" dirty="0"/>
          </a:p>
          <a:p>
            <a:pPr marL="0" indent="0" algn="just">
              <a:buNone/>
            </a:pPr>
            <a:r>
              <a:rPr lang="sk-SK" sz="3300" b="1" dirty="0"/>
              <a:t>Bližší popis obsahového zamerania výzvy a náplne práce asistentky raného vzdelávania je uvedený v prílohe č. 8 výzvy „Charakteristika a obsah vzdelávania a starostlivosti v ranom detstve“.</a:t>
            </a:r>
          </a:p>
          <a:p>
            <a:pPr marL="0" indent="0" algn="just">
              <a:buNone/>
            </a:pPr>
            <a:endParaRPr lang="sk-SK" sz="2000" i="1" dirty="0"/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252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48F4DC-2869-4B2B-A1FF-DFE9F7320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pl-PL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Asistentka raného vzdelávania</a:t>
            </a:r>
            <a:endParaRPr lang="sk-SK" sz="2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6C99408-DEC5-4017-BADC-F9C6C9455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sk-SK" sz="2400" dirty="0"/>
              <a:t>Ide o </a:t>
            </a:r>
            <a:r>
              <a:rPr lang="sk-SK" sz="2400" b="1" dirty="0"/>
              <a:t>špecifický typ terénnych pracovníkov</a:t>
            </a:r>
            <a:r>
              <a:rPr lang="sk-SK" sz="2400" dirty="0"/>
              <a:t>, pričom vzhľadom na špecifickosť pozície ide o </a:t>
            </a:r>
            <a:r>
              <a:rPr lang="sk-SK" sz="2400" b="1" dirty="0"/>
              <a:t>ženy, ktoré sa venujú v rodinách priamej intervencii a starostlivosti o deti v ranom detstve</a:t>
            </a:r>
            <a:r>
              <a:rPr lang="sk-SK" sz="2400" dirty="0"/>
              <a:t> za účelom zlepšovania ich celkového potenciálu a to aj za účasti rodičov detí, ktorých zároveň vedú a učia ako pracovať so svojimi deťmi za uvedeným účelom.</a:t>
            </a:r>
          </a:p>
          <a:p>
            <a:pPr marL="0" indent="0" algn="just">
              <a:buNone/>
            </a:pPr>
            <a:endParaRPr lang="sk-SK" sz="2400" dirty="0"/>
          </a:p>
          <a:p>
            <a:pPr marL="0" indent="0" algn="just">
              <a:buNone/>
            </a:pPr>
            <a:r>
              <a:rPr lang="sk-SK" sz="2400" b="1" dirty="0"/>
              <a:t>Asistentkami raného vzdelávania </a:t>
            </a:r>
            <a:r>
              <a:rPr lang="sk-SK" sz="2400" dirty="0"/>
              <a:t>sú na základe organizáciou stanovených kritérií </a:t>
            </a:r>
            <a:r>
              <a:rPr lang="sk-SK" sz="2400" b="1" dirty="0"/>
              <a:t>vybrané ženy z prostredia MRK</a:t>
            </a:r>
            <a:r>
              <a:rPr lang="sk-SK" sz="2400" dirty="0"/>
              <a:t>. Odporúča sa preto aplikovať pri výbere asistentiek raného vzdelávania preferenčné zamestnávanie </a:t>
            </a:r>
            <a:r>
              <a:rPr lang="sk-SK" sz="2400" u="sng" dirty="0"/>
              <a:t>rómskych uchádzačiek</a:t>
            </a:r>
            <a:r>
              <a:rPr lang="sk-SK" sz="2400" dirty="0"/>
              <a:t> o uvedenú pozíciu. </a:t>
            </a:r>
          </a:p>
          <a:p>
            <a:pPr marL="0" indent="0" algn="just">
              <a:buNone/>
            </a:pPr>
            <a:endParaRPr lang="sk-SK" sz="1800" dirty="0"/>
          </a:p>
          <a:p>
            <a:pPr marL="0" indent="0" algn="just">
              <a:buNone/>
            </a:pPr>
            <a:endParaRPr lang="sk-SK" sz="1800" b="1" dirty="0"/>
          </a:p>
        </p:txBody>
      </p:sp>
    </p:spTree>
    <p:extLst>
      <p:ext uri="{BB962C8B-B14F-4D97-AF65-F5344CB8AC3E}">
        <p14:creationId xmlns:p14="http://schemas.microsoft.com/office/powerpoint/2010/main" val="395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48F4DC-2869-4B2B-A1FF-DFE9F7320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pl-PL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Požiadavky na Asistentku raného vzdelávania</a:t>
            </a:r>
            <a:endParaRPr lang="sk-SK" sz="2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6C99408-DEC5-4017-BADC-F9C6C9455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sk-SK" sz="1600" dirty="0"/>
              <a:t>minimálne 18 rokov,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1600" dirty="0"/>
              <a:t>nesmie byť právoplatne odsúdená za trestný čin podľa „1. hlavy Trestné činy proti životu a zdraviu“, trestný čin podľa „2. hlavy Trestné činy proti slobode a ľudskej dôstojnosti“ a „3. hlavy Trestné činy proti rodine a mládeži“ Trestného zákona č.300/2005 </a:t>
            </a:r>
            <a:r>
              <a:rPr lang="sk-SK" sz="1600" dirty="0" err="1"/>
              <a:t>Z.z</a:t>
            </a:r>
            <a:r>
              <a:rPr lang="sk-SK" sz="1600" dirty="0"/>
              <a:t>. a akýkoľvek zločin v zmysle Trestného zákona č.300/2005 </a:t>
            </a:r>
            <a:r>
              <a:rPr lang="sk-SK" sz="1600" dirty="0" err="1"/>
              <a:t>Z.z</a:t>
            </a:r>
            <a:r>
              <a:rPr lang="sk-SK" sz="1600" dirty="0"/>
              <a:t>.</a:t>
            </a:r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r>
              <a:rPr lang="sk-SK" sz="1600" dirty="0"/>
              <a:t>Asistentky RV by zároveň mali: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1600" dirty="0"/>
              <a:t>mať predpoklady a základné zručnosti na prácu s deťmi, s rodičmi detí,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1600" dirty="0"/>
              <a:t>byť otvorené potrebám komunity,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1600" dirty="0"/>
              <a:t>byť komunikatívne, so základmi logického myslenia a digitálnych zručností,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1600" dirty="0"/>
              <a:t>byť so schopnosťou učiť sa, posúvať sa vpred,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sk-SK" sz="1600" dirty="0"/>
              <a:t>byť so schopnosťou fungovať v organizácii ako zamestnanec. </a:t>
            </a:r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r>
              <a:rPr lang="sk-SK" sz="1600" dirty="0"/>
              <a:t>Odporúčaná je znalosť materinského jazyka dieťaťa, ak ním nie je jazyk slovenský. </a:t>
            </a:r>
            <a:r>
              <a:rPr lang="sk-SK" sz="1600" b="1" dirty="0"/>
              <a:t>Uskutočňovanie intervencií by malo primárne prebiehať terénnou formou, kedy asistentky RV prichádzajú za dieťaťom a jeho rodinou do jeho prirodzeného prostredia a väčšina intervencie prebieha práve v domácom prostredí. </a:t>
            </a:r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r>
              <a:rPr lang="sk-SK" sz="1600" dirty="0"/>
              <a:t>Príklady pracovných činností asistentiek RV sú uvedené v prílohe č. 8 výzvy.</a:t>
            </a:r>
          </a:p>
          <a:p>
            <a:pPr marL="0" indent="0" algn="just">
              <a:buNone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8580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F6E78D-FF45-4C12-8280-D89454E78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74638"/>
            <a:ext cx="8784976" cy="1143000"/>
          </a:xfrm>
        </p:spPr>
        <p:txBody>
          <a:bodyPr/>
          <a:lstStyle/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Mentorovanie a supervízia asistentiek</a:t>
            </a:r>
            <a:b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 raného vzdelávania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D835567E-EF61-4C2E-842B-534080682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42562"/>
            <a:ext cx="8435280" cy="4785395"/>
          </a:xfrm>
        </p:spPr>
        <p:txBody>
          <a:bodyPr/>
          <a:lstStyle/>
          <a:p>
            <a:pPr marL="0" indent="0" algn="just">
              <a:buNone/>
            </a:pPr>
            <a:r>
              <a:rPr lang="sk-SK" sz="2400" dirty="0"/>
              <a:t>Vzhľadom na špecifickosť a náročnosť práce asistentiek raného vzdelávania je veľmi dôležité a žiadúce im v projekte poskytovať </a:t>
            </a:r>
            <a:r>
              <a:rPr lang="sk-SK" sz="2400" b="1" dirty="0"/>
              <a:t>podporu prostredníctvom kvalitných tréningov a priebežného vzdelávania </a:t>
            </a:r>
            <a:r>
              <a:rPr lang="sk-SK" sz="2400" dirty="0"/>
              <a:t>poskytovaného odborníkmi a ľuďmi z praxe, </a:t>
            </a:r>
            <a:r>
              <a:rPr lang="sk-SK" sz="2400" b="1" dirty="0"/>
              <a:t>mentorovania skúsenými </a:t>
            </a:r>
            <a:r>
              <a:rPr lang="sk-SK" sz="2400" b="1" dirty="0" err="1"/>
              <a:t>mentorkami</a:t>
            </a:r>
            <a:r>
              <a:rPr lang="sk-SK" sz="2400" b="1" dirty="0"/>
              <a:t>, ale aj individuálnej či skupinovej supervízie</a:t>
            </a:r>
            <a:r>
              <a:rPr lang="sk-SK" sz="2400" dirty="0"/>
              <a:t>. </a:t>
            </a:r>
          </a:p>
          <a:p>
            <a:pPr marL="0" indent="0" algn="just">
              <a:buNone/>
            </a:pPr>
            <a:endParaRPr lang="sk-SK" sz="2400" dirty="0"/>
          </a:p>
          <a:p>
            <a:pPr marL="0" indent="0" algn="just">
              <a:buNone/>
            </a:pPr>
            <a:r>
              <a:rPr lang="sk-SK" sz="2400" dirty="0"/>
              <a:t>Náklady na tieto činnosti si prijímateľ môže hradiť </a:t>
            </a: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</a:rPr>
              <a:t>cez paušálne výdavky. </a:t>
            </a:r>
          </a:p>
          <a:p>
            <a:pPr marL="0" indent="0" algn="just">
              <a:buNone/>
            </a:pPr>
            <a:endParaRPr lang="sk-SK" sz="2400" dirty="0"/>
          </a:p>
          <a:p>
            <a:pPr marL="0" indent="0" algn="just">
              <a:buNone/>
            </a:pPr>
            <a:r>
              <a:rPr lang="sk-SK" sz="2400" dirty="0"/>
              <a:t>Príklady pracovných činností mentora uvedené v prílohe č. 8 výzvy.</a:t>
            </a:r>
          </a:p>
        </p:txBody>
      </p:sp>
    </p:spTree>
    <p:extLst>
      <p:ext uri="{BB962C8B-B14F-4D97-AF65-F5344CB8AC3E}">
        <p14:creationId xmlns:p14="http://schemas.microsoft.com/office/powerpoint/2010/main" val="28440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oprávnenosti výzvy</a:t>
            </a:r>
          </a:p>
          <a:p>
            <a:pPr marL="0" indent="0" algn="just">
              <a:buNone/>
            </a:pPr>
            <a:endParaRPr lang="sk-SK" sz="2600" b="1" dirty="0"/>
          </a:p>
          <a:p>
            <a:pPr marL="0" indent="0" algn="just">
              <a:buNone/>
            </a:pPr>
            <a:r>
              <a:rPr lang="sk-SK" sz="2600" dirty="0"/>
              <a:t>Žiadateľ má zabezpečené povinné</a:t>
            </a:r>
            <a:r>
              <a:rPr lang="sk-SK" sz="2600" b="1" dirty="0"/>
              <a:t> spolufinancovanie projektu minimálne vo výške 50 % výšky povinného 5% spolufinancovania </a:t>
            </a:r>
            <a:r>
              <a:rPr lang="sk-SK" sz="2600" dirty="0"/>
              <a:t>oprávnených výdavkov projektu (forma preukázania - viď podmienka č. 7).</a:t>
            </a:r>
          </a:p>
          <a:p>
            <a:pPr marL="0" indent="0" algn="just">
              <a:buNone/>
            </a:pPr>
            <a:endParaRPr lang="sk-SK" sz="2600" b="1" dirty="0"/>
          </a:p>
          <a:p>
            <a:pPr marL="0" indent="0" algn="just">
              <a:buNone/>
            </a:pPr>
            <a:r>
              <a:rPr lang="sk-SK" sz="2600" b="1" dirty="0"/>
              <a:t>Projektové aktivity </a:t>
            </a:r>
            <a:r>
              <a:rPr lang="sk-SK" sz="2600" dirty="0"/>
              <a:t>v oblasti VSRD </a:t>
            </a:r>
            <a:r>
              <a:rPr lang="sk-SK" sz="2600" b="1" dirty="0"/>
              <a:t>musia byť vykonávané </a:t>
            </a:r>
            <a:r>
              <a:rPr lang="sk-SK" sz="2600" dirty="0"/>
              <a:t>v niektorej z obcí uvedených </a:t>
            </a:r>
            <a:r>
              <a:rPr lang="sk-SK" sz="2600" b="1" dirty="0"/>
              <a:t>v Atlase rómskych komunít 2019 </a:t>
            </a:r>
            <a:r>
              <a:rPr lang="sk-SK" sz="2600" dirty="0"/>
              <a:t>v aktuálne platnom znení.</a:t>
            </a:r>
          </a:p>
          <a:p>
            <a:pPr marL="0" indent="0" algn="just">
              <a:buNone/>
            </a:pPr>
            <a:endParaRPr lang="sk-SK" sz="2600" dirty="0"/>
          </a:p>
          <a:p>
            <a:pPr marL="0" indent="0" algn="just">
              <a:buNone/>
            </a:pPr>
            <a:r>
              <a:rPr lang="sk-SK" sz="2600" b="1" dirty="0"/>
              <a:t>Minimálna dĺžka </a:t>
            </a:r>
            <a:r>
              <a:rPr lang="sk-SK" sz="2600" dirty="0"/>
              <a:t>realizácie projektu: </a:t>
            </a:r>
            <a:r>
              <a:rPr lang="sk-SK" sz="2600" b="1" dirty="0">
                <a:solidFill>
                  <a:schemeClr val="accent6">
                    <a:lumMod val="75000"/>
                  </a:schemeClr>
                </a:solidFill>
              </a:rPr>
              <a:t>12 mesiacov, </a:t>
            </a:r>
            <a:r>
              <a:rPr lang="sk-SK" sz="2600" b="1" dirty="0"/>
              <a:t>maximálna </a:t>
            </a:r>
            <a:r>
              <a:rPr lang="sk-SK" sz="2600" b="1" dirty="0">
                <a:solidFill>
                  <a:schemeClr val="accent6">
                    <a:lumMod val="75000"/>
                  </a:schemeClr>
                </a:solidFill>
              </a:rPr>
              <a:t>do 30.06.2023</a:t>
            </a:r>
            <a:r>
              <a:rPr lang="sk-SK" sz="2600" b="1" dirty="0"/>
              <a:t> </a:t>
            </a: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2600" b="1" dirty="0">
                <a:solidFill>
                  <a:schemeClr val="accent6">
                    <a:lumMod val="75000"/>
                  </a:schemeClr>
                </a:solidFill>
              </a:rPr>
              <a:t>Minimálna a maximálna výška NFP nie je stanovená.</a:t>
            </a:r>
          </a:p>
          <a:p>
            <a:pPr marL="0" indent="0" algn="just">
              <a:buNone/>
            </a:pPr>
            <a:endParaRPr lang="sk-SK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2600" b="1" dirty="0"/>
              <a:t>Projekt musí byť v súlade s princípmi </a:t>
            </a:r>
            <a:r>
              <a:rPr lang="sk-SK" sz="2600" b="1" dirty="0" err="1"/>
              <a:t>desegregácie</a:t>
            </a:r>
            <a:r>
              <a:rPr lang="sk-SK" sz="2600" b="1" dirty="0"/>
              <a:t>, </a:t>
            </a:r>
            <a:r>
              <a:rPr lang="sk-SK" sz="2600" b="1" dirty="0" err="1"/>
              <a:t>degetoizácie</a:t>
            </a:r>
            <a:r>
              <a:rPr lang="sk-SK" sz="2600" b="1" dirty="0"/>
              <a:t> a </a:t>
            </a:r>
            <a:r>
              <a:rPr lang="sk-SK" sz="2600" b="1" dirty="0" err="1"/>
              <a:t>destigmatizácie</a:t>
            </a:r>
            <a:r>
              <a:rPr lang="sk-SK" sz="2600" b="1" dirty="0"/>
              <a:t>. </a:t>
            </a:r>
            <a:r>
              <a:rPr lang="sk-SK" sz="2600" dirty="0"/>
              <a:t>Podmienky, ktoré musí projekt spĺňať, aby bol v súlade s princípmi 3D sú uvedené v prílohe č. 7 výzvy.</a:t>
            </a:r>
          </a:p>
          <a:p>
            <a:pPr marL="0" indent="0" algn="just">
              <a:buNone/>
            </a:pPr>
            <a:endParaRPr lang="sk-SK" sz="2600" dirty="0"/>
          </a:p>
          <a:p>
            <a:pPr marL="0" indent="0">
              <a:buNone/>
            </a:pPr>
            <a:r>
              <a:rPr lang="sk-SK" sz="2600" dirty="0"/>
              <a:t>Stanovený spôsob financovania: </a:t>
            </a:r>
          </a:p>
          <a:p>
            <a:r>
              <a:rPr lang="sk-SK" sz="2600" b="1" dirty="0"/>
              <a:t>refundácia</a:t>
            </a:r>
            <a:endParaRPr lang="sk-SK" sz="2600" dirty="0"/>
          </a:p>
          <a:p>
            <a:r>
              <a:rPr lang="sk-SK" sz="2600" b="1" dirty="0"/>
              <a:t>zálohové platby</a:t>
            </a:r>
            <a:endParaRPr lang="sk-SK" sz="2600" dirty="0"/>
          </a:p>
          <a:p>
            <a:r>
              <a:rPr lang="sk-SK" sz="2600" b="1" dirty="0"/>
              <a:t>kombinácia refundácie a zálohových platieb</a:t>
            </a:r>
            <a:endParaRPr lang="sk-SK" sz="2600" dirty="0"/>
          </a:p>
          <a:p>
            <a:pPr marL="0" indent="0" algn="just">
              <a:buNone/>
            </a:pPr>
            <a:endParaRPr lang="sk-SK" sz="2600" dirty="0"/>
          </a:p>
          <a:p>
            <a:pPr marL="0" indent="0" algn="just">
              <a:buNone/>
            </a:pP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30547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7164</TotalTime>
  <Words>2260</Words>
  <Application>Microsoft Office PowerPoint</Application>
  <PresentationFormat>Prezentácia na obrazovke (4:3)</PresentationFormat>
  <Paragraphs>216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WenQuanYi Zen Hei</vt:lpstr>
      <vt:lpstr>Wingdings</vt:lpstr>
      <vt:lpstr>Motív Office</vt:lpstr>
      <vt:lpstr>OPERAČNÝ PROGRAM  ĽUDSKÉ ZDROJE</vt:lpstr>
      <vt:lpstr>  </vt:lpstr>
      <vt:lpstr>Predkladanie ŽoNFP</vt:lpstr>
      <vt:lpstr>Prezentácia programu PowerPoint</vt:lpstr>
      <vt:lpstr>Zameranie výzvy a oprávnenosť aktivít</vt:lpstr>
      <vt:lpstr>Asistentka raného vzdelávania</vt:lpstr>
      <vt:lpstr>Požiadavky na Asistentku raného vzdelávania</vt:lpstr>
      <vt:lpstr>Mentorovanie a supervízia asistentiek  raného vzdelávania</vt:lpstr>
      <vt:lpstr>Prezentácia programu PowerPoint</vt:lpstr>
      <vt:lpstr>Oprávnenosť výdavkov (príloha č. 4 výzvy) </vt:lpstr>
      <vt:lpstr>Oprávnenosť výdavkov (príloha č. 4 výzvy)</vt:lpstr>
      <vt:lpstr>Oprávnenosť výdavkov (príloha č. 4 výzvy)</vt:lpstr>
      <vt:lpstr>Kontrola činnosti asistentky RV a výkonu aktivít VSRD</vt:lpstr>
      <vt:lpstr>Zoznam povinných príloh k Žiadosti o NFP</vt:lpstr>
      <vt:lpstr>Príklad rozpočtu projektu na 15 asistentiek RV s plným úväzkom  na 15 mesiacov (04/2022 - 06/2023)</vt:lpstr>
      <vt:lpstr>Merateľné ukazovatele projektu</vt:lpstr>
      <vt:lpstr>Ďalšie monitorovacie údaje projektu</vt:lpstr>
      <vt:lpstr>Ďakujeme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 OIMRK</cp:lastModifiedBy>
  <cp:revision>262</cp:revision>
  <cp:lastPrinted>2021-06-22T09:46:17Z</cp:lastPrinted>
  <dcterms:created xsi:type="dcterms:W3CDTF">2015-06-03T20:40:01Z</dcterms:created>
  <dcterms:modified xsi:type="dcterms:W3CDTF">2021-11-11T12:22:39Z</dcterms:modified>
</cp:coreProperties>
</file>